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8.jpg" ContentType="image/jpg"/>
  <Override PartName="/ppt/media/image9.jpg" ContentType="image/jpg"/>
  <Override PartName="/ppt/media/image10.jpg" ContentType="image/jpg"/>
  <Override PartName="/ppt/media/image12.jpg" ContentType="image/jpg"/>
  <Override PartName="/ppt/media/image16.jpg" ContentType="image/jpg"/>
  <Override PartName="/ppt/media/image17.jpg" ContentType="image/jpg"/>
  <Override PartName="/ppt/media/image18.jpg" ContentType="image/jpg"/>
  <Override PartName="/ppt/media/image21.jpg" ContentType="image/jpg"/>
  <Override PartName="/ppt/media/image26.jpg" ContentType="image/jpg"/>
  <Override PartName="/ppt/media/image27.jpg" ContentType="image/jpg"/>
  <Override PartName="/ppt/media/image29.jpg" ContentType="image/jpg"/>
  <Override PartName="/ppt/media/image31.jpg" ContentType="image/jpg"/>
  <Override PartName="/ppt/media/image32.jpg" ContentType="image/jpg"/>
  <Override PartName="/ppt/media/image33.jpg" ContentType="image/jpg"/>
  <Override PartName="/ppt/media/image37.jpg" ContentType="image/jpg"/>
  <Override PartName="/ppt/media/image38.jpg" ContentType="image/jpg"/>
  <Override PartName="/ppt/media/image40.jpg" ContentType="image/jpg"/>
  <Override PartName="/ppt/media/image45.jpg" ContentType="image/jpg"/>
  <Override PartName="/ppt/media/image47.jpg" ContentType="image/jpg"/>
  <Override PartName="/ppt/media/image48.jpg" ContentType="image/jpg"/>
  <Override PartName="/ppt/media/image55.jpg" ContentType="image/jpg"/>
  <Override PartName="/ppt/media/image56.jpg" ContentType="image/jpg"/>
  <Override PartName="/ppt/media/image60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sldIdLst>
    <p:sldId id="256" r:id="rId2"/>
    <p:sldId id="257" r:id="rId3"/>
    <p:sldId id="304" r:id="rId4"/>
    <p:sldId id="258" r:id="rId5"/>
    <p:sldId id="305" r:id="rId6"/>
    <p:sldId id="259" r:id="rId7"/>
    <p:sldId id="260" r:id="rId8"/>
    <p:sldId id="306" r:id="rId9"/>
    <p:sldId id="261" r:id="rId10"/>
    <p:sldId id="307" r:id="rId11"/>
    <p:sldId id="262" r:id="rId12"/>
    <p:sldId id="263" r:id="rId13"/>
    <p:sldId id="308" r:id="rId14"/>
    <p:sldId id="264" r:id="rId15"/>
    <p:sldId id="309" r:id="rId16"/>
    <p:sldId id="265" r:id="rId17"/>
    <p:sldId id="310" r:id="rId18"/>
    <p:sldId id="266" r:id="rId19"/>
    <p:sldId id="267" r:id="rId20"/>
    <p:sldId id="311" r:id="rId21"/>
    <p:sldId id="268" r:id="rId22"/>
    <p:sldId id="312" r:id="rId23"/>
    <p:sldId id="269" r:id="rId24"/>
    <p:sldId id="270" r:id="rId25"/>
    <p:sldId id="271" r:id="rId26"/>
    <p:sldId id="313" r:id="rId27"/>
    <p:sldId id="272" r:id="rId28"/>
    <p:sldId id="273" r:id="rId29"/>
    <p:sldId id="315" r:id="rId30"/>
    <p:sldId id="274" r:id="rId31"/>
    <p:sldId id="316" r:id="rId32"/>
    <p:sldId id="317" r:id="rId33"/>
    <p:sldId id="275" r:id="rId34"/>
    <p:sldId id="276" r:id="rId35"/>
    <p:sldId id="277" r:id="rId36"/>
    <p:sldId id="303" r:id="rId37"/>
    <p:sldId id="278" r:id="rId38"/>
    <p:sldId id="302" r:id="rId39"/>
    <p:sldId id="279" r:id="rId40"/>
    <p:sldId id="301" r:id="rId41"/>
    <p:sldId id="280" r:id="rId42"/>
    <p:sldId id="314" r:id="rId43"/>
    <p:sldId id="281" r:id="rId44"/>
    <p:sldId id="282" r:id="rId45"/>
    <p:sldId id="283" r:id="rId46"/>
    <p:sldId id="299" r:id="rId47"/>
    <p:sldId id="284" r:id="rId48"/>
    <p:sldId id="298" r:id="rId49"/>
    <p:sldId id="285" r:id="rId50"/>
    <p:sldId id="297" r:id="rId51"/>
    <p:sldId id="286" r:id="rId52"/>
    <p:sldId id="287" r:id="rId53"/>
    <p:sldId id="296" r:id="rId54"/>
    <p:sldId id="288" r:id="rId55"/>
    <p:sldId id="295" r:id="rId56"/>
    <p:sldId id="289" r:id="rId57"/>
    <p:sldId id="294" r:id="rId58"/>
    <p:sldId id="290" r:id="rId59"/>
    <p:sldId id="293" r:id="rId60"/>
    <p:sldId id="292" r:id="rId61"/>
  </p:sldIdLst>
  <p:sldSz cx="12192000" cy="6858000"/>
  <p:notesSz cx="12192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816" y="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420700" y="2655767"/>
            <a:ext cx="74472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8000" b="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8000" b="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8000" b="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8000" b="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8000" b="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8000" b="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8000" b="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8000" b="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27473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mage">
  <p:cSld name="Big Image">
    <p:bg>
      <p:bgPr>
        <a:solidFill>
          <a:srgbClr val="2A95B7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1" descr="scene_trans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4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185420">
              <a:lnSpc>
                <a:spcPts val="2835"/>
              </a:lnSpc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535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Arial Narrow"/>
                <a:cs typeface="Arial Narrow"/>
              </a:defRPr>
            </a:lvl1pPr>
          </a:lstStyle>
          <a:p>
            <a:pPr marL="12700">
              <a:lnSpc>
                <a:spcPts val="2280"/>
              </a:lnSpc>
            </a:pPr>
            <a:r>
              <a:rPr spc="-50" dirty="0"/>
              <a:t>Prepared </a:t>
            </a:r>
            <a:r>
              <a:rPr spc="-95" dirty="0"/>
              <a:t>By </a:t>
            </a:r>
            <a:r>
              <a:rPr spc="-80" dirty="0"/>
              <a:t>:Khaled  </a:t>
            </a:r>
            <a:r>
              <a:rPr spc="-55" dirty="0"/>
              <a:t>AlKhudari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500" b="0" i="1">
                <a:solidFill>
                  <a:schemeClr val="tx1"/>
                </a:solidFill>
                <a:latin typeface="Arial Narrow"/>
                <a:cs typeface="Arial Narrow"/>
              </a:defRPr>
            </a:lvl1pPr>
          </a:lstStyle>
          <a:p>
            <a:pPr marL="12700">
              <a:lnSpc>
                <a:spcPts val="2850"/>
              </a:lnSpc>
            </a:pPr>
            <a:r>
              <a:rPr spc="-145" dirty="0"/>
              <a:t>www.maxvlearn.com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85420">
              <a:lnSpc>
                <a:spcPts val="283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64395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800" b="0" i="0">
                <a:solidFill>
                  <a:srgbClr val="40404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Arial Narrow"/>
                <a:cs typeface="Arial Narrow"/>
              </a:defRPr>
            </a:lvl1pPr>
          </a:lstStyle>
          <a:p>
            <a:pPr marL="12700">
              <a:lnSpc>
                <a:spcPts val="2280"/>
              </a:lnSpc>
            </a:pPr>
            <a:r>
              <a:rPr spc="-50" dirty="0"/>
              <a:t>Prepared </a:t>
            </a:r>
            <a:r>
              <a:rPr spc="-95" dirty="0"/>
              <a:t>By </a:t>
            </a:r>
            <a:r>
              <a:rPr spc="-80" dirty="0"/>
              <a:t>:Khaled  </a:t>
            </a:r>
            <a:r>
              <a:rPr spc="-55" dirty="0"/>
              <a:t>AlKhudari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500" b="0" i="1">
                <a:solidFill>
                  <a:schemeClr val="tx1"/>
                </a:solidFill>
                <a:latin typeface="Arial Narrow"/>
                <a:cs typeface="Arial Narrow"/>
              </a:defRPr>
            </a:lvl1pPr>
          </a:lstStyle>
          <a:p>
            <a:pPr marL="12700">
              <a:lnSpc>
                <a:spcPts val="2850"/>
              </a:lnSpc>
            </a:pPr>
            <a:r>
              <a:rPr spc="-145" dirty="0"/>
              <a:t>www.maxvlearn.com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85420">
              <a:lnSpc>
                <a:spcPts val="283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1795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2428733" y="2009533"/>
            <a:ext cx="73344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 b="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 b="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 b="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 b="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 b="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 b="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 b="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 b="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2428733" y="3380339"/>
            <a:ext cx="73344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4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185420">
              <a:lnSpc>
                <a:spcPts val="2835"/>
              </a:lnSpc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79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1922233" y="2171200"/>
            <a:ext cx="83476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24920" algn="ctr" rtl="0">
              <a:spcBef>
                <a:spcPts val="800"/>
              </a:spcBef>
              <a:spcAft>
                <a:spcPts val="0"/>
              </a:spcAft>
              <a:buSzPts val="2600"/>
              <a:buChar char="+"/>
              <a:defRPr sz="3467"/>
            </a:lvl1pPr>
            <a:lvl2pPr marL="1219170" lvl="1" indent="-524920" algn="ctr" rtl="0">
              <a:spcBef>
                <a:spcPts val="0"/>
              </a:spcBef>
              <a:spcAft>
                <a:spcPts val="0"/>
              </a:spcAft>
              <a:buSzPts val="2600"/>
              <a:buChar char="+"/>
              <a:defRPr sz="3467"/>
            </a:lvl2pPr>
            <a:lvl3pPr marL="1828754" lvl="2" indent="-524920" algn="ctr" rtl="0">
              <a:spcBef>
                <a:spcPts val="0"/>
              </a:spcBef>
              <a:spcAft>
                <a:spcPts val="0"/>
              </a:spcAft>
              <a:buSzPts val="2600"/>
              <a:buChar char="+"/>
              <a:defRPr sz="3467"/>
            </a:lvl3pPr>
            <a:lvl4pPr marL="2438339" lvl="3" indent="-524920" algn="ctr" rtl="0">
              <a:spcBef>
                <a:spcPts val="0"/>
              </a:spcBef>
              <a:spcAft>
                <a:spcPts val="0"/>
              </a:spcAft>
              <a:buSzPts val="2600"/>
              <a:buChar char="+"/>
              <a:defRPr sz="3467"/>
            </a:lvl4pPr>
            <a:lvl5pPr marL="3047924" lvl="4" indent="-524920" algn="ctr" rtl="0">
              <a:spcBef>
                <a:spcPts val="0"/>
              </a:spcBef>
              <a:spcAft>
                <a:spcPts val="0"/>
              </a:spcAft>
              <a:buSzPts val="2600"/>
              <a:buChar char="+"/>
              <a:defRPr sz="3467"/>
            </a:lvl5pPr>
            <a:lvl6pPr marL="3657509" lvl="5" indent="-524920" algn="ctr" rtl="0">
              <a:spcBef>
                <a:spcPts val="0"/>
              </a:spcBef>
              <a:spcAft>
                <a:spcPts val="0"/>
              </a:spcAft>
              <a:buSzPts val="2600"/>
              <a:buChar char="+"/>
              <a:defRPr sz="3467"/>
            </a:lvl6pPr>
            <a:lvl7pPr marL="4267093" lvl="6" indent="-524920" algn="ctr" rtl="0">
              <a:spcBef>
                <a:spcPts val="0"/>
              </a:spcBef>
              <a:spcAft>
                <a:spcPts val="0"/>
              </a:spcAft>
              <a:buSzPts val="2600"/>
              <a:buChar char="+"/>
              <a:defRPr sz="3467"/>
            </a:lvl7pPr>
            <a:lvl8pPr marL="4876678" lvl="7" indent="-524920" algn="ctr" rtl="0">
              <a:spcBef>
                <a:spcPts val="0"/>
              </a:spcBef>
              <a:spcAft>
                <a:spcPts val="0"/>
              </a:spcAft>
              <a:buSzPts val="2600"/>
              <a:buChar char="+"/>
              <a:defRPr sz="3467"/>
            </a:lvl8pPr>
            <a:lvl9pPr marL="5486263" lvl="8" indent="-524920" algn="ctr">
              <a:spcBef>
                <a:spcPts val="0"/>
              </a:spcBef>
              <a:spcAft>
                <a:spcPts val="0"/>
              </a:spcAft>
              <a:buSzPts val="2600"/>
              <a:buChar char="+"/>
              <a:defRPr sz="3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Google Shape;17;p4"/>
          <p:cNvSpPr txBox="1"/>
          <p:nvPr/>
        </p:nvSpPr>
        <p:spPr>
          <a:xfrm>
            <a:off x="4791200" y="1245025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“</a:t>
            </a:r>
            <a:endParaRPr sz="12800">
              <a:solidFill>
                <a:srgbClr val="2A95B7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4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185420">
              <a:lnSpc>
                <a:spcPts val="2835"/>
              </a:lnSpc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685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1399333" y="1061567"/>
            <a:ext cx="9361200" cy="10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1399333" y="1916568"/>
            <a:ext cx="9361200" cy="36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+"/>
              <a:defRPr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3pPr>
            <a:lvl4pPr marL="2438339" lvl="3" indent="-507987"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4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185420">
              <a:lnSpc>
                <a:spcPts val="2835"/>
              </a:lnSpc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634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1399333" y="1061567"/>
            <a:ext cx="9361200" cy="10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1399333" y="1946200"/>
            <a:ext cx="4557200" cy="36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+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+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+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+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+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+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+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+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+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2"/>
          </p:nvPr>
        </p:nvSpPr>
        <p:spPr>
          <a:xfrm>
            <a:off x="6235633" y="1946200"/>
            <a:ext cx="4524800" cy="36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+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+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+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+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+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+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+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+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+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4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185420">
              <a:lnSpc>
                <a:spcPts val="2835"/>
              </a:lnSpc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792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1399333" y="1061567"/>
            <a:ext cx="9361200" cy="10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1442467" y="1914033"/>
            <a:ext cx="2972400" cy="37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+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2"/>
          </p:nvPr>
        </p:nvSpPr>
        <p:spPr>
          <a:xfrm>
            <a:off x="4567067" y="1914033"/>
            <a:ext cx="2972400" cy="37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+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3"/>
          </p:nvPr>
        </p:nvSpPr>
        <p:spPr>
          <a:xfrm>
            <a:off x="7691668" y="1914033"/>
            <a:ext cx="2972400" cy="37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+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4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185420">
              <a:lnSpc>
                <a:spcPts val="2835"/>
              </a:lnSpc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880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1399333" y="1061567"/>
            <a:ext cx="9361200" cy="10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4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185420">
              <a:lnSpc>
                <a:spcPts val="2835"/>
              </a:lnSpc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00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2139233" y="4960667"/>
            <a:ext cx="7913600" cy="69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lvl="0" indent="-304792" algn="ctr">
              <a:spcBef>
                <a:spcPts val="480"/>
              </a:spcBef>
              <a:spcAft>
                <a:spcPts val="0"/>
              </a:spcAft>
              <a:buSzPts val="1800"/>
              <a:buNone/>
              <a:defRPr sz="2400">
                <a:solidFill>
                  <a:srgbClr val="2A95B7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4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185420">
              <a:lnSpc>
                <a:spcPts val="2835"/>
              </a:lnSpc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060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4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185420">
              <a:lnSpc>
                <a:spcPts val="2835"/>
              </a:lnSpc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950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399333" y="1061567"/>
            <a:ext cx="9361200" cy="10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atrick Hand SC"/>
              <a:buNone/>
              <a:defRPr sz="3000" b="1">
                <a:solidFill>
                  <a:schemeClr val="accent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atrick Hand SC"/>
              <a:buNone/>
              <a:defRPr sz="3000" b="1">
                <a:solidFill>
                  <a:schemeClr val="accent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atrick Hand SC"/>
              <a:buNone/>
              <a:defRPr sz="3000" b="1">
                <a:solidFill>
                  <a:schemeClr val="accent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atrick Hand SC"/>
              <a:buNone/>
              <a:defRPr sz="3000" b="1">
                <a:solidFill>
                  <a:schemeClr val="accent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atrick Hand SC"/>
              <a:buNone/>
              <a:defRPr sz="3000" b="1">
                <a:solidFill>
                  <a:schemeClr val="accent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atrick Hand SC"/>
              <a:buNone/>
              <a:defRPr sz="3000" b="1">
                <a:solidFill>
                  <a:schemeClr val="accent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atrick Hand SC"/>
              <a:buNone/>
              <a:defRPr sz="3000" b="1">
                <a:solidFill>
                  <a:schemeClr val="accent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atrick Hand SC"/>
              <a:buNone/>
              <a:defRPr sz="3000" b="1">
                <a:solidFill>
                  <a:schemeClr val="accent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atrick Hand SC"/>
              <a:buNone/>
              <a:defRPr sz="3000" b="1">
                <a:solidFill>
                  <a:schemeClr val="accent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399333" y="1916568"/>
            <a:ext cx="9361200" cy="36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2A95B7"/>
              </a:buClr>
              <a:buSzPts val="24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24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24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24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24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24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24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404800"/>
          </a:xfrm>
          <a:prstGeom prst="rect">
            <a:avLst/>
          </a:prstGeom>
          <a:noFill/>
          <a:ln>
            <a:noFill/>
          </a:ln>
          <a:effectLst>
            <a:outerShdw blurRad="28575" dist="19050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467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 algn="r">
              <a:buNone/>
              <a:defRPr sz="1467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 algn="r">
              <a:buNone/>
              <a:defRPr sz="1467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 algn="r">
              <a:buNone/>
              <a:defRPr sz="1467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 algn="r">
              <a:buNone/>
              <a:defRPr sz="1467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 algn="r">
              <a:buNone/>
              <a:defRPr sz="1467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 algn="r">
              <a:buNone/>
              <a:defRPr sz="1467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 algn="r">
              <a:buNone/>
              <a:defRPr sz="1467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 algn="r">
              <a:buNone/>
              <a:defRPr sz="1467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185420">
              <a:lnSpc>
                <a:spcPts val="2835"/>
              </a:lnSpc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18651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7800" y="2209800"/>
            <a:ext cx="9296400" cy="1661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3600" spc="-10" dirty="0">
                <a:solidFill>
                  <a:srgbClr val="2C3B43"/>
                </a:solidFill>
                <a:latin typeface="Trebuchet MS"/>
                <a:cs typeface="Trebuchet MS"/>
              </a:rPr>
              <a:t>Introduction </a:t>
            </a:r>
            <a:r>
              <a:rPr sz="3600" spc="-5" dirty="0">
                <a:solidFill>
                  <a:srgbClr val="2C3B43"/>
                </a:solidFill>
                <a:latin typeface="Trebuchet MS"/>
                <a:cs typeface="Trebuchet MS"/>
              </a:rPr>
              <a:t>to Data </a:t>
            </a:r>
            <a:r>
              <a:rPr sz="3600" spc="-10" dirty="0">
                <a:solidFill>
                  <a:srgbClr val="2C3B43"/>
                </a:solidFill>
                <a:latin typeface="Trebuchet MS"/>
                <a:cs typeface="Trebuchet MS"/>
              </a:rPr>
              <a:t>Definition</a:t>
            </a:r>
            <a:r>
              <a:rPr sz="3600" spc="80" dirty="0">
                <a:solidFill>
                  <a:srgbClr val="2C3B43"/>
                </a:solidFill>
                <a:latin typeface="Trebuchet MS"/>
                <a:cs typeface="Trebuchet MS"/>
              </a:rPr>
              <a:t> </a:t>
            </a:r>
            <a:r>
              <a:rPr sz="3600" spc="-10" dirty="0">
                <a:solidFill>
                  <a:srgbClr val="2C3B43"/>
                </a:solidFill>
                <a:latin typeface="Trebuchet MS"/>
                <a:cs typeface="Trebuchet MS"/>
              </a:rPr>
              <a:t>Language</a:t>
            </a:r>
            <a:endParaRPr sz="3600" dirty="0">
              <a:latin typeface="Trebuchet MS"/>
              <a:cs typeface="Trebuchet MS"/>
            </a:endParaRPr>
          </a:p>
          <a:p>
            <a:pPr marL="635" algn="ctr">
              <a:lnSpc>
                <a:spcPct val="100000"/>
              </a:lnSpc>
            </a:pPr>
            <a:r>
              <a:rPr sz="3600" spc="-5" dirty="0">
                <a:solidFill>
                  <a:srgbClr val="2C3B43"/>
                </a:solidFill>
                <a:latin typeface="Trebuchet MS"/>
                <a:cs typeface="Trebuchet MS"/>
              </a:rPr>
              <a:t>DDL</a:t>
            </a:r>
            <a:endParaRPr sz="36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3600" spc="-10" dirty="0">
                <a:latin typeface="Trebuchet MS"/>
                <a:cs typeface="Trebuchet MS"/>
              </a:rPr>
              <a:t>(</a:t>
            </a:r>
            <a:r>
              <a:rPr sz="3600" spc="-10" dirty="0">
                <a:solidFill>
                  <a:srgbClr val="21B429"/>
                </a:solidFill>
                <a:latin typeface="Trebuchet MS"/>
                <a:cs typeface="Trebuchet MS"/>
              </a:rPr>
              <a:t>Create, </a:t>
            </a:r>
            <a:r>
              <a:rPr sz="3600" spc="-5" dirty="0">
                <a:solidFill>
                  <a:srgbClr val="21B429"/>
                </a:solidFill>
                <a:latin typeface="Trebuchet MS"/>
                <a:cs typeface="Trebuchet MS"/>
              </a:rPr>
              <a:t>Alter ,Drop, </a:t>
            </a:r>
            <a:r>
              <a:rPr sz="3600" spc="-25" dirty="0">
                <a:solidFill>
                  <a:srgbClr val="21B429"/>
                </a:solidFill>
                <a:latin typeface="Trebuchet MS"/>
                <a:cs typeface="Trebuchet MS"/>
              </a:rPr>
              <a:t>Rename,</a:t>
            </a:r>
            <a:r>
              <a:rPr sz="3600" spc="-180" dirty="0">
                <a:solidFill>
                  <a:srgbClr val="21B429"/>
                </a:solidFill>
                <a:latin typeface="Trebuchet MS"/>
                <a:cs typeface="Trebuchet MS"/>
              </a:rPr>
              <a:t> </a:t>
            </a:r>
            <a:r>
              <a:rPr sz="3600" spc="-45" dirty="0">
                <a:solidFill>
                  <a:srgbClr val="21B429"/>
                </a:solidFill>
                <a:latin typeface="Trebuchet MS"/>
                <a:cs typeface="Trebuchet MS"/>
              </a:rPr>
              <a:t>Truncate</a:t>
            </a:r>
            <a:r>
              <a:rPr sz="3600" spc="-45" dirty="0">
                <a:latin typeface="Trebuchet MS"/>
                <a:cs typeface="Trebuchet MS"/>
              </a:rPr>
              <a:t>)</a:t>
            </a:r>
            <a:endParaRPr sz="36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5420">
              <a:lnSpc>
                <a:spcPts val="2835"/>
              </a:lnSpc>
            </a:pPr>
            <a:fld id="{81D60167-4931-47E6-BA6A-407CBD079E47}" type="slidenum">
              <a:rPr sz="2400" b="1" dirty="0"/>
              <a:t>1</a:t>
            </a:fld>
            <a:endParaRPr sz="2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81100" y="1143000"/>
            <a:ext cx="9867900" cy="4343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5420">
              <a:lnSpc>
                <a:spcPts val="2835"/>
              </a:lnSpc>
            </a:pPr>
            <a:fld id="{81D60167-4931-47E6-BA6A-407CBD079E47}" type="slidenum">
              <a:rPr sz="2400" b="1" dirty="0"/>
              <a:t>10</a:t>
            </a:fld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3736178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882773" y="934213"/>
            <a:ext cx="9089645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dirty="0">
                <a:latin typeface="Trebuchet MS"/>
                <a:cs typeface="Trebuchet MS"/>
              </a:rPr>
              <a:t>A schema </a:t>
            </a:r>
            <a:r>
              <a:rPr sz="2400" spc="-5" dirty="0">
                <a:latin typeface="Trebuchet MS"/>
                <a:cs typeface="Trebuchet MS"/>
              </a:rPr>
              <a:t>is </a:t>
            </a:r>
            <a:r>
              <a:rPr sz="2400" dirty="0">
                <a:latin typeface="Trebuchet MS"/>
                <a:cs typeface="Trebuchet MS"/>
              </a:rPr>
              <a:t>a </a:t>
            </a:r>
            <a:r>
              <a:rPr sz="2400" spc="-10" dirty="0">
                <a:latin typeface="Trebuchet MS"/>
                <a:cs typeface="Trebuchet MS"/>
              </a:rPr>
              <a:t>collection </a:t>
            </a:r>
            <a:r>
              <a:rPr sz="2400" spc="-5" dirty="0">
                <a:latin typeface="Trebuchet MS"/>
                <a:cs typeface="Trebuchet MS"/>
              </a:rPr>
              <a:t>of logical structures of data, </a:t>
            </a:r>
            <a:r>
              <a:rPr sz="2400" spc="-10" dirty="0">
                <a:latin typeface="Trebuchet MS"/>
                <a:cs typeface="Trebuchet MS"/>
              </a:rPr>
              <a:t>or  </a:t>
            </a:r>
            <a:r>
              <a:rPr sz="2400" dirty="0">
                <a:latin typeface="Trebuchet MS"/>
                <a:cs typeface="Trebuchet MS"/>
              </a:rPr>
              <a:t>schema </a:t>
            </a:r>
            <a:r>
              <a:rPr sz="2400" spc="-5" dirty="0">
                <a:latin typeface="Trebuchet MS"/>
                <a:cs typeface="Trebuchet MS"/>
              </a:rPr>
              <a:t>objects. </a:t>
            </a:r>
            <a:r>
              <a:rPr sz="2400" dirty="0">
                <a:latin typeface="Trebuchet MS"/>
                <a:cs typeface="Trebuchet MS"/>
              </a:rPr>
              <a:t>A schema </a:t>
            </a:r>
            <a:r>
              <a:rPr sz="2400" spc="-5" dirty="0">
                <a:latin typeface="Trebuchet MS"/>
                <a:cs typeface="Trebuchet MS"/>
              </a:rPr>
              <a:t>is owned by </a:t>
            </a:r>
            <a:r>
              <a:rPr sz="2400" dirty="0">
                <a:latin typeface="Trebuchet MS"/>
                <a:cs typeface="Trebuchet MS"/>
              </a:rPr>
              <a:t>a </a:t>
            </a:r>
            <a:r>
              <a:rPr sz="2400" spc="-5" dirty="0">
                <a:latin typeface="Trebuchet MS"/>
                <a:cs typeface="Trebuchet MS"/>
              </a:rPr>
              <a:t>database user</a:t>
            </a:r>
            <a:r>
              <a:rPr sz="2400" spc="-24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and  has the </a:t>
            </a:r>
            <a:r>
              <a:rPr sz="2400" dirty="0">
                <a:latin typeface="Trebuchet MS"/>
                <a:cs typeface="Trebuchet MS"/>
              </a:rPr>
              <a:t>same </a:t>
            </a:r>
            <a:r>
              <a:rPr sz="2400" spc="-5" dirty="0">
                <a:latin typeface="Trebuchet MS"/>
                <a:cs typeface="Trebuchet MS"/>
              </a:rPr>
              <a:t>name as that </a:t>
            </a:r>
            <a:r>
              <a:rPr sz="2400" spc="-50" dirty="0">
                <a:latin typeface="Trebuchet MS"/>
                <a:cs typeface="Trebuchet MS"/>
              </a:rPr>
              <a:t>user. </a:t>
            </a:r>
            <a:r>
              <a:rPr sz="2400" spc="-5" dirty="0">
                <a:latin typeface="Trebuchet MS"/>
                <a:cs typeface="Trebuchet MS"/>
              </a:rPr>
              <a:t>Each user owns </a:t>
            </a:r>
            <a:r>
              <a:rPr sz="2400" dirty="0">
                <a:latin typeface="Trebuchet MS"/>
                <a:cs typeface="Trebuchet MS"/>
              </a:rPr>
              <a:t>a </a:t>
            </a:r>
            <a:r>
              <a:rPr sz="2400" spc="-5" dirty="0">
                <a:latin typeface="Trebuchet MS"/>
                <a:cs typeface="Trebuchet MS"/>
              </a:rPr>
              <a:t>single  </a:t>
            </a:r>
            <a:r>
              <a:rPr sz="2400" dirty="0">
                <a:latin typeface="Trebuchet MS"/>
                <a:cs typeface="Trebuchet MS"/>
              </a:rPr>
              <a:t>schema. Schema </a:t>
            </a:r>
            <a:r>
              <a:rPr sz="2400" spc="-5" dirty="0">
                <a:latin typeface="Trebuchet MS"/>
                <a:cs typeface="Trebuchet MS"/>
              </a:rPr>
              <a:t>objects can be created and manipulated  with</a:t>
            </a:r>
            <a:r>
              <a:rPr sz="2400" spc="-9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SQL.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5420">
              <a:lnSpc>
                <a:spcPts val="2835"/>
              </a:lnSpc>
            </a:pPr>
            <a:fld id="{81D60167-4931-47E6-BA6A-407CBD079E47}" type="slidenum">
              <a:rPr sz="2400" b="1" dirty="0"/>
              <a:t>11</a:t>
            </a:fld>
            <a:endParaRPr sz="2400" b="1" dirty="0"/>
          </a:p>
        </p:txBody>
      </p:sp>
      <p:sp>
        <p:nvSpPr>
          <p:cNvPr id="16" name="object 16"/>
          <p:cNvSpPr txBox="1">
            <a:spLocks noGrp="1"/>
          </p:cNvSpPr>
          <p:nvPr>
            <p:ph type="title" idx="4294967295"/>
          </p:nvPr>
        </p:nvSpPr>
        <p:spPr>
          <a:xfrm>
            <a:off x="4076065" y="28170"/>
            <a:ext cx="4703063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5" dirty="0">
                <a:solidFill>
                  <a:schemeClr val="tx1"/>
                </a:solidFill>
              </a:rPr>
              <a:t>What is the</a:t>
            </a:r>
            <a:r>
              <a:rPr sz="3600" spc="-35" dirty="0">
                <a:solidFill>
                  <a:schemeClr val="tx1"/>
                </a:solidFill>
              </a:rPr>
              <a:t> </a:t>
            </a:r>
            <a:r>
              <a:rPr sz="3600" spc="-5" dirty="0">
                <a:solidFill>
                  <a:schemeClr val="tx1"/>
                </a:solidFill>
              </a:rPr>
              <a:t>Schema?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11322" y="2662579"/>
            <a:ext cx="4146478" cy="39905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486400" y="2623386"/>
            <a:ext cx="5610227" cy="39905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1100" y="990600"/>
            <a:ext cx="9829800" cy="4572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5420">
              <a:lnSpc>
                <a:spcPts val="2835"/>
              </a:lnSpc>
            </a:pPr>
            <a:fld id="{81D60167-4931-47E6-BA6A-407CBD079E47}" type="slidenum">
              <a:rPr sz="2400" b="1" dirty="0"/>
              <a:t>12</a:t>
            </a:fld>
            <a:endParaRPr sz="2400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43000" y="990600"/>
            <a:ext cx="9906000" cy="449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5420">
              <a:lnSpc>
                <a:spcPts val="2835"/>
              </a:lnSpc>
            </a:pPr>
            <a:fld id="{81D60167-4931-47E6-BA6A-407CBD079E47}" type="slidenum">
              <a:rPr sz="2400" b="1" dirty="0"/>
              <a:t>13</a:t>
            </a:fld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1919445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14322" y="931926"/>
            <a:ext cx="8563356" cy="4994148"/>
          </a:xfrm>
          <a:prstGeom prst="rect">
            <a:avLst/>
          </a:prstGeom>
          <a:blipFill>
            <a:blip r:embed="rId3" cstate="print"/>
            <a:stretch>
              <a:fillRect b="-49720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5420">
              <a:lnSpc>
                <a:spcPts val="2835"/>
              </a:lnSpc>
            </a:pPr>
            <a:fld id="{81D60167-4931-47E6-BA6A-407CBD079E47}" type="slidenum">
              <a:rPr sz="2400" b="1" dirty="0"/>
              <a:t>14</a:t>
            </a:fld>
            <a:endParaRPr sz="2400" b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90600" y="838200"/>
            <a:ext cx="10210800" cy="4343400"/>
          </a:xfrm>
          <a:prstGeom prst="rect">
            <a:avLst/>
          </a:prstGeom>
          <a:blipFill>
            <a:blip r:embed="rId3" cstate="print"/>
            <a:stretch>
              <a:fillRect t="-190224" r="425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5420">
              <a:lnSpc>
                <a:spcPts val="2835"/>
              </a:lnSpc>
            </a:pPr>
            <a:fld id="{81D60167-4931-47E6-BA6A-407CBD079E47}" type="slidenum">
              <a:rPr sz="2400" b="1" dirty="0"/>
              <a:t>15</a:t>
            </a:fld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1538964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09800" y="762000"/>
            <a:ext cx="7772400" cy="5105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16</a:t>
            </a:fld>
            <a:endParaRPr sz="2400" b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4800" y="1447800"/>
            <a:ext cx="11506200" cy="3200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17</a:t>
            </a:fld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1221515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15212" y="912964"/>
            <a:ext cx="9561576" cy="5719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18</a:t>
            </a:fld>
            <a:endParaRPr sz="2400" b="1" dirty="0"/>
          </a:p>
        </p:txBody>
      </p:sp>
      <p:sp>
        <p:nvSpPr>
          <p:cNvPr id="16" name="object 16"/>
          <p:cNvSpPr txBox="1">
            <a:spLocks noGrp="1"/>
          </p:cNvSpPr>
          <p:nvPr>
            <p:ph type="title" idx="4294967295"/>
          </p:nvPr>
        </p:nvSpPr>
        <p:spPr>
          <a:xfrm>
            <a:off x="3939381" y="10668"/>
            <a:ext cx="4313238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5" dirty="0">
                <a:solidFill>
                  <a:schemeClr val="tx1"/>
                </a:solidFill>
              </a:rPr>
              <a:t>Including</a:t>
            </a:r>
            <a:r>
              <a:rPr sz="3600" spc="-95" dirty="0">
                <a:solidFill>
                  <a:schemeClr val="tx1"/>
                </a:solidFill>
              </a:rPr>
              <a:t> </a:t>
            </a:r>
            <a:r>
              <a:rPr sz="3600" spc="-5" dirty="0">
                <a:solidFill>
                  <a:schemeClr val="tx1"/>
                </a:solidFill>
              </a:rPr>
              <a:t>Constraints</a:t>
            </a:r>
            <a:endParaRPr sz="3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95400" y="1066800"/>
            <a:ext cx="9677400" cy="449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19</a:t>
            </a:fld>
            <a:endParaRPr sz="24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38072" y="1524000"/>
            <a:ext cx="9515856" cy="43830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5420">
              <a:lnSpc>
                <a:spcPts val="2835"/>
              </a:lnSpc>
            </a:pPr>
            <a:fld id="{81D60167-4931-47E6-BA6A-407CBD079E47}" type="slidenum">
              <a:rPr sz="2400" b="1" dirty="0"/>
              <a:t>2</a:t>
            </a:fld>
            <a:endParaRPr sz="2400" b="1" dirty="0"/>
          </a:p>
        </p:txBody>
      </p:sp>
      <p:sp>
        <p:nvSpPr>
          <p:cNvPr id="16" name="object 16"/>
          <p:cNvSpPr txBox="1">
            <a:spLocks noGrp="1"/>
          </p:cNvSpPr>
          <p:nvPr>
            <p:ph type="title" idx="4294967295"/>
          </p:nvPr>
        </p:nvSpPr>
        <p:spPr>
          <a:xfrm>
            <a:off x="3962400" y="950975"/>
            <a:ext cx="563880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639060" algn="l"/>
              </a:tabLst>
            </a:pPr>
            <a:r>
              <a:rPr sz="3200" spc="-5" dirty="0">
                <a:solidFill>
                  <a:srgbClr val="000000"/>
                </a:solidFill>
              </a:rPr>
              <a:t>Some</a:t>
            </a:r>
            <a:r>
              <a:rPr sz="3200" spc="10" dirty="0">
                <a:solidFill>
                  <a:srgbClr val="000000"/>
                </a:solidFill>
              </a:rPr>
              <a:t> </a:t>
            </a:r>
            <a:r>
              <a:rPr sz="3200" spc="-10" dirty="0">
                <a:solidFill>
                  <a:srgbClr val="000000"/>
                </a:solidFill>
              </a:rPr>
              <a:t>Dat</a:t>
            </a:r>
            <a:r>
              <a:rPr sz="3200" spc="-20" dirty="0">
                <a:solidFill>
                  <a:srgbClr val="000000"/>
                </a:solidFill>
              </a:rPr>
              <a:t>a</a:t>
            </a:r>
            <a:r>
              <a:rPr sz="3200" spc="-10" dirty="0">
                <a:solidFill>
                  <a:srgbClr val="000000"/>
                </a:solidFill>
              </a:rPr>
              <a:t>bas</a:t>
            </a:r>
            <a:r>
              <a:rPr sz="3200" spc="-5" dirty="0">
                <a:solidFill>
                  <a:srgbClr val="000000"/>
                </a:solidFill>
              </a:rPr>
              <a:t>e</a:t>
            </a:r>
            <a:r>
              <a:rPr lang="en-US" sz="3200" spc="-5" dirty="0">
                <a:solidFill>
                  <a:srgbClr val="000000"/>
                </a:solidFill>
              </a:rPr>
              <a:t> </a:t>
            </a:r>
            <a:r>
              <a:rPr sz="3200" spc="-5" dirty="0">
                <a:solidFill>
                  <a:srgbClr val="000000"/>
                </a:solidFill>
              </a:rPr>
              <a:t>Objec</a:t>
            </a:r>
            <a:r>
              <a:rPr sz="3200" spc="-25" dirty="0">
                <a:solidFill>
                  <a:srgbClr val="000000"/>
                </a:solidFill>
              </a:rPr>
              <a:t>t</a:t>
            </a:r>
            <a:r>
              <a:rPr sz="3200" spc="-5" dirty="0">
                <a:solidFill>
                  <a:srgbClr val="000000"/>
                </a:solidFill>
              </a:rPr>
              <a:t>s</a:t>
            </a:r>
            <a:endParaRPr sz="3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99743" y="990600"/>
            <a:ext cx="10192513" cy="3499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20</a:t>
            </a:fld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2867400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64613" y="838200"/>
            <a:ext cx="8462773" cy="49179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 w="285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21</a:t>
            </a:fld>
            <a:endParaRPr sz="2400" b="1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7877" y="1524000"/>
            <a:ext cx="11096245" cy="3226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22</a:t>
            </a:fld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4268115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25702" y="775804"/>
            <a:ext cx="9340596" cy="58567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23</a:t>
            </a:fld>
            <a:endParaRPr sz="2400" b="1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91970" y="192910"/>
            <a:ext cx="9608059" cy="62551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24</a:t>
            </a:fld>
            <a:endParaRPr sz="2400" b="1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3000" y="914400"/>
            <a:ext cx="9906000" cy="4495800"/>
          </a:xfrm>
          <a:prstGeom prst="rect">
            <a:avLst/>
          </a:prstGeom>
          <a:blipFill>
            <a:blip r:embed="rId3" cstate="print"/>
            <a:stretch>
              <a:fillRect r="-674" b="-63003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25</a:t>
            </a:fld>
            <a:endParaRPr sz="2400" b="1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2000" y="275463"/>
            <a:ext cx="10668000" cy="3662934"/>
          </a:xfrm>
          <a:prstGeom prst="rect">
            <a:avLst/>
          </a:prstGeom>
          <a:blipFill>
            <a:blip r:embed="rId3" cstate="print"/>
            <a:stretch>
              <a:fillRect t="-148544" r="-1858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28800" y="4028473"/>
            <a:ext cx="8534400" cy="22727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26</a:t>
            </a:fld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3890821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40002" y="591028"/>
            <a:ext cx="9111996" cy="48067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0287" y="5348425"/>
            <a:ext cx="10631425" cy="11155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27</a:t>
            </a:fld>
            <a:endParaRPr sz="2400" b="1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47800" y="838200"/>
            <a:ext cx="9296400" cy="4876800"/>
          </a:xfrm>
          <a:prstGeom prst="rect">
            <a:avLst/>
          </a:prstGeom>
          <a:blipFill>
            <a:blip r:embed="rId3" cstate="print"/>
            <a:stretch>
              <a:fillRect r="-2900" b="-46449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28</a:t>
            </a:fld>
            <a:endParaRPr sz="2400" b="1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5300" y="1143000"/>
            <a:ext cx="11201400" cy="3657600"/>
          </a:xfrm>
          <a:prstGeom prst="rect">
            <a:avLst/>
          </a:prstGeom>
          <a:blipFill>
            <a:blip r:embed="rId3" cstate="print"/>
            <a:stretch>
              <a:fillRect t="-215288" r="223" b="-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29</a:t>
            </a:fld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3962413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5420">
              <a:lnSpc>
                <a:spcPts val="2835"/>
              </a:lnSpc>
            </a:pPr>
            <a:fld id="{81D60167-4931-47E6-BA6A-407CBD079E47}" type="slidenum">
              <a:rPr sz="2400" b="1" dirty="0"/>
              <a:t>3</a:t>
            </a:fld>
            <a:endParaRPr sz="2400" b="1" dirty="0"/>
          </a:p>
        </p:txBody>
      </p:sp>
      <p:sp>
        <p:nvSpPr>
          <p:cNvPr id="17" name="object 17"/>
          <p:cNvSpPr/>
          <p:nvPr/>
        </p:nvSpPr>
        <p:spPr>
          <a:xfrm>
            <a:off x="152399" y="1259586"/>
            <a:ext cx="11766805" cy="33124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19993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33500" y="990600"/>
            <a:ext cx="9525000" cy="4724400"/>
          </a:xfrm>
          <a:prstGeom prst="rect">
            <a:avLst/>
          </a:prstGeom>
          <a:blipFill>
            <a:blip r:embed="rId3" cstate="print"/>
            <a:stretch>
              <a:fillRect l="1" r="-2640" b="-59468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30</a:t>
            </a:fld>
            <a:endParaRPr sz="2400" b="1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9781" y="1143000"/>
            <a:ext cx="10896600" cy="3939540"/>
          </a:xfrm>
          <a:prstGeom prst="rect">
            <a:avLst/>
          </a:prstGeom>
          <a:blipFill>
            <a:blip r:embed="rId3" cstate="print"/>
            <a:stretch>
              <a:fillRect t="-158815" r="487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31</a:t>
            </a:fld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56435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21891" y="1600200"/>
            <a:ext cx="9348217" cy="4303776"/>
          </a:xfrm>
          <a:prstGeom prst="rect">
            <a:avLst/>
          </a:prstGeom>
          <a:blipFill>
            <a:blip r:embed="rId3" cstate="print"/>
            <a:stretch>
              <a:fillRect t="-1" r="-10696" b="-112685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91432" y="417575"/>
            <a:ext cx="6009133" cy="10728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32</a:t>
            </a:fld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17457790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90600" y="701040"/>
            <a:ext cx="10210800" cy="4892394"/>
          </a:xfrm>
          <a:prstGeom prst="rect">
            <a:avLst/>
          </a:prstGeom>
          <a:blipFill>
            <a:blip r:embed="rId3" cstate="print"/>
            <a:stretch>
              <a:fillRect t="-94045" r="-702" b="-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33</a:t>
            </a:fld>
            <a:endParaRPr sz="2400" b="1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53490" y="1447800"/>
            <a:ext cx="9685020" cy="45399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95600" y="685091"/>
            <a:ext cx="6400800" cy="8025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34</a:t>
            </a:fld>
            <a:endParaRPr sz="2400" b="1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47800" y="990600"/>
            <a:ext cx="9296400" cy="4572000"/>
          </a:xfrm>
          <a:prstGeom prst="rect">
            <a:avLst/>
          </a:prstGeom>
          <a:blipFill>
            <a:blip r:embed="rId3" cstate="print"/>
            <a:stretch>
              <a:fillRect b="-63508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35</a:t>
            </a:fld>
            <a:endParaRPr sz="2400" b="1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13500" y="1219200"/>
            <a:ext cx="10165000" cy="3796283"/>
          </a:xfrm>
          <a:prstGeom prst="rect">
            <a:avLst/>
          </a:prstGeom>
          <a:blipFill>
            <a:blip r:embed="rId3" cstate="print"/>
            <a:stretch>
              <a:fillRect t="-157460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36</a:t>
            </a:fld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3478761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3000" y="709422"/>
            <a:ext cx="9067800" cy="5029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134600" y="3164586"/>
            <a:ext cx="1591055" cy="4099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37</a:t>
            </a:fld>
            <a:endParaRPr sz="2400" b="1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43000" y="952500"/>
            <a:ext cx="9067800" cy="4953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363200" y="2895600"/>
            <a:ext cx="1552955" cy="362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38</a:t>
            </a:fld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29460639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71600" y="990600"/>
            <a:ext cx="9601200" cy="449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39</a:t>
            </a:fld>
            <a:endParaRPr sz="24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19200" y="770152"/>
            <a:ext cx="9677400" cy="4953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5420">
              <a:lnSpc>
                <a:spcPts val="2835"/>
              </a:lnSpc>
            </a:pPr>
            <a:fld id="{81D60167-4931-47E6-BA6A-407CBD079E47}" type="slidenum">
              <a:rPr sz="2400" b="1" dirty="0"/>
              <a:t>4</a:t>
            </a:fld>
            <a:endParaRPr sz="2400" b="1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43000" y="990600"/>
            <a:ext cx="9372600" cy="4343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40</a:t>
            </a:fld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2989716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5316" y="1466441"/>
            <a:ext cx="163519" cy="1510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5492" y="914400"/>
            <a:ext cx="9618707" cy="4648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85476" y="3750098"/>
            <a:ext cx="1006476" cy="323599"/>
          </a:xfrm>
          <a:custGeom>
            <a:avLst/>
            <a:gdLst/>
            <a:ahLst/>
            <a:cxnLst/>
            <a:rect l="l" t="t" r="r" b="b"/>
            <a:pathLst>
              <a:path w="741045" h="254635">
                <a:moveTo>
                  <a:pt x="0" y="254508"/>
                </a:moveTo>
                <a:lnTo>
                  <a:pt x="740663" y="254508"/>
                </a:lnTo>
                <a:lnTo>
                  <a:pt x="740663" y="0"/>
                </a:lnTo>
                <a:lnTo>
                  <a:pt x="0" y="0"/>
                </a:lnTo>
                <a:lnTo>
                  <a:pt x="0" y="254508"/>
                </a:lnTo>
                <a:close/>
              </a:path>
            </a:pathLst>
          </a:custGeom>
          <a:ln w="19812">
            <a:solidFill>
              <a:srgbClr val="4494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65358" y="2630527"/>
            <a:ext cx="2435842" cy="1422850"/>
          </a:xfrm>
          <a:custGeom>
            <a:avLst/>
            <a:gdLst/>
            <a:ahLst/>
            <a:cxnLst/>
            <a:rect l="l" t="t" r="r" b="b"/>
            <a:pathLst>
              <a:path w="1169034" h="1358264">
                <a:moveTo>
                  <a:pt x="1114161" y="53673"/>
                </a:moveTo>
                <a:lnTo>
                  <a:pt x="0" y="1349502"/>
                </a:lnTo>
                <a:lnTo>
                  <a:pt x="254" y="1353565"/>
                </a:lnTo>
                <a:lnTo>
                  <a:pt x="5588" y="1358138"/>
                </a:lnTo>
                <a:lnTo>
                  <a:pt x="9652" y="1357756"/>
                </a:lnTo>
                <a:lnTo>
                  <a:pt x="1123783" y="61963"/>
                </a:lnTo>
                <a:lnTo>
                  <a:pt x="1114161" y="53673"/>
                </a:lnTo>
                <a:close/>
              </a:path>
              <a:path w="1169034" h="1358264">
                <a:moveTo>
                  <a:pt x="1158319" y="41020"/>
                </a:moveTo>
                <a:lnTo>
                  <a:pt x="1128776" y="41020"/>
                </a:lnTo>
                <a:lnTo>
                  <a:pt x="1134110" y="45592"/>
                </a:lnTo>
                <a:lnTo>
                  <a:pt x="1134364" y="49656"/>
                </a:lnTo>
                <a:lnTo>
                  <a:pt x="1123783" y="61963"/>
                </a:lnTo>
                <a:lnTo>
                  <a:pt x="1147826" y="82676"/>
                </a:lnTo>
                <a:lnTo>
                  <a:pt x="1158319" y="41020"/>
                </a:lnTo>
                <a:close/>
              </a:path>
              <a:path w="1169034" h="1358264">
                <a:moveTo>
                  <a:pt x="1128776" y="41020"/>
                </a:moveTo>
                <a:lnTo>
                  <a:pt x="1124712" y="41401"/>
                </a:lnTo>
                <a:lnTo>
                  <a:pt x="1114161" y="53673"/>
                </a:lnTo>
                <a:lnTo>
                  <a:pt x="1123783" y="61963"/>
                </a:lnTo>
                <a:lnTo>
                  <a:pt x="1134364" y="49656"/>
                </a:lnTo>
                <a:lnTo>
                  <a:pt x="1134110" y="45592"/>
                </a:lnTo>
                <a:lnTo>
                  <a:pt x="1128776" y="41020"/>
                </a:lnTo>
                <a:close/>
              </a:path>
              <a:path w="1169034" h="1358264">
                <a:moveTo>
                  <a:pt x="1168653" y="0"/>
                </a:moveTo>
                <a:lnTo>
                  <a:pt x="1090041" y="32892"/>
                </a:lnTo>
                <a:lnTo>
                  <a:pt x="1114161" y="53673"/>
                </a:lnTo>
                <a:lnTo>
                  <a:pt x="1124712" y="41401"/>
                </a:lnTo>
                <a:lnTo>
                  <a:pt x="1128776" y="41020"/>
                </a:lnTo>
                <a:lnTo>
                  <a:pt x="1158319" y="41020"/>
                </a:lnTo>
                <a:lnTo>
                  <a:pt x="1168653" y="0"/>
                </a:lnTo>
                <a:close/>
              </a:path>
            </a:pathLst>
          </a:custGeom>
          <a:solidFill>
            <a:srgbClr val="5FCA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120809" y="1891863"/>
            <a:ext cx="4287370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rebuchet MS"/>
                <a:cs typeface="Trebuchet MS"/>
              </a:rPr>
              <a:t>When </a:t>
            </a:r>
            <a:r>
              <a:rPr sz="2400" spc="-5" dirty="0">
                <a:solidFill>
                  <a:srgbClr val="FF0000"/>
                </a:solidFill>
                <a:latin typeface="Trebuchet MS"/>
                <a:cs typeface="Trebuchet MS"/>
              </a:rPr>
              <a:t>you </a:t>
            </a:r>
            <a:r>
              <a:rPr sz="2400" dirty="0">
                <a:solidFill>
                  <a:srgbClr val="FF0000"/>
                </a:solidFill>
                <a:latin typeface="Trebuchet MS"/>
                <a:cs typeface="Trebuchet MS"/>
              </a:rPr>
              <a:t>use </a:t>
            </a:r>
            <a:r>
              <a:rPr sz="2400" spc="-5" dirty="0">
                <a:solidFill>
                  <a:srgbClr val="FF0000"/>
                </a:solidFill>
                <a:latin typeface="Trebuchet MS"/>
                <a:cs typeface="Trebuchet MS"/>
              </a:rPr>
              <a:t>expression you </a:t>
            </a:r>
            <a:r>
              <a:rPr sz="2400" dirty="0">
                <a:solidFill>
                  <a:srgbClr val="FF0000"/>
                </a:solidFill>
                <a:latin typeface="Trebuchet MS"/>
                <a:cs typeface="Trebuchet MS"/>
              </a:rPr>
              <a:t>should  use</a:t>
            </a:r>
            <a:r>
              <a:rPr lang="en-US" sz="240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0000"/>
                </a:solidFill>
                <a:latin typeface="Trebuchet MS"/>
                <a:cs typeface="Trebuchet MS"/>
              </a:rPr>
              <a:t>Column</a:t>
            </a:r>
            <a:r>
              <a:rPr sz="2400" spc="-12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Trebuchet MS"/>
                <a:cs typeface="Trebuchet MS"/>
              </a:rPr>
              <a:t>alias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41</a:t>
            </a:fld>
            <a:endParaRPr sz="2400" b="1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81100" y="990600"/>
            <a:ext cx="9829800" cy="403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42</a:t>
            </a:fld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39610834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46225" y="701040"/>
            <a:ext cx="10099549" cy="45972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209800" y="5298329"/>
            <a:ext cx="5143105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Trebuchet MS"/>
                <a:cs typeface="Trebuchet MS"/>
              </a:rPr>
              <a:t>Also we use alter table</a:t>
            </a:r>
            <a:r>
              <a:rPr sz="2000" spc="-70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to:</a:t>
            </a:r>
            <a:endParaRPr sz="2000" dirty="0">
              <a:latin typeface="Trebuchet MS"/>
              <a:cs typeface="Trebuchet MS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solidFill>
                  <a:srgbClr val="FF0000"/>
                </a:solidFill>
                <a:latin typeface="Trebuchet MS"/>
                <a:cs typeface="Trebuchet MS"/>
              </a:rPr>
              <a:t>Add new </a:t>
            </a:r>
            <a:r>
              <a:rPr sz="2000" spc="-10" dirty="0">
                <a:solidFill>
                  <a:srgbClr val="FF0000"/>
                </a:solidFill>
                <a:latin typeface="Trebuchet MS"/>
                <a:cs typeface="Trebuchet MS"/>
              </a:rPr>
              <a:t>constraint </a:t>
            </a:r>
            <a:r>
              <a:rPr sz="2000" spc="-5" dirty="0">
                <a:solidFill>
                  <a:srgbClr val="FF0000"/>
                </a:solidFill>
                <a:latin typeface="Trebuchet MS"/>
                <a:cs typeface="Trebuchet MS"/>
              </a:rPr>
              <a:t>to the</a:t>
            </a:r>
            <a:r>
              <a:rPr sz="2000" spc="-2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Trebuchet MS"/>
                <a:cs typeface="Trebuchet MS"/>
              </a:rPr>
              <a:t>table</a:t>
            </a:r>
            <a:endParaRPr sz="2000" dirty="0">
              <a:latin typeface="Trebuchet MS"/>
              <a:cs typeface="Trebuchet MS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solidFill>
                  <a:srgbClr val="FF0000"/>
                </a:solidFill>
                <a:latin typeface="Trebuchet MS"/>
                <a:cs typeface="Trebuchet MS"/>
              </a:rPr>
              <a:t>Disable constraint in the</a:t>
            </a:r>
            <a:r>
              <a:rPr sz="2000" spc="-6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Trebuchet MS"/>
                <a:cs typeface="Trebuchet MS"/>
              </a:rPr>
              <a:t>table</a:t>
            </a:r>
            <a:endParaRPr sz="2000" dirty="0">
              <a:latin typeface="Trebuchet MS"/>
              <a:cs typeface="Trebuchet MS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solidFill>
                  <a:srgbClr val="FF0000"/>
                </a:solidFill>
                <a:latin typeface="Trebuchet MS"/>
                <a:cs typeface="Trebuchet MS"/>
              </a:rPr>
              <a:t>Drop constraint from the</a:t>
            </a:r>
            <a:r>
              <a:rPr sz="2000" spc="-7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Trebuchet MS"/>
                <a:cs typeface="Trebuchet MS"/>
              </a:rPr>
              <a:t>table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43</a:t>
            </a:fld>
            <a:endParaRPr sz="2400" b="1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76400" y="11706"/>
            <a:ext cx="8106156" cy="52867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52600" y="5298462"/>
            <a:ext cx="9372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781685">
              <a:lnSpc>
                <a:spcPct val="100000"/>
              </a:lnSpc>
            </a:pPr>
            <a:r>
              <a:rPr sz="2200" spc="-10" dirty="0">
                <a:latin typeface="Trebuchet MS"/>
                <a:cs typeface="Trebuchet MS"/>
              </a:rPr>
              <a:t>Another </a:t>
            </a:r>
            <a:r>
              <a:rPr sz="2200" dirty="0">
                <a:latin typeface="Trebuchet MS"/>
                <a:cs typeface="Trebuchet MS"/>
              </a:rPr>
              <a:t>syntax </a:t>
            </a:r>
            <a:r>
              <a:rPr sz="2200" spc="-10" dirty="0">
                <a:latin typeface="Trebuchet MS"/>
                <a:cs typeface="Trebuchet MS"/>
              </a:rPr>
              <a:t>for </a:t>
            </a:r>
            <a:r>
              <a:rPr sz="2200" spc="-5" dirty="0">
                <a:latin typeface="Trebuchet MS"/>
                <a:cs typeface="Trebuchet MS"/>
              </a:rPr>
              <a:t>drop is using </a:t>
            </a:r>
            <a:r>
              <a:rPr sz="2200" spc="-5" dirty="0">
                <a:solidFill>
                  <a:srgbClr val="FF0000"/>
                </a:solidFill>
                <a:latin typeface="Trebuchet MS"/>
                <a:cs typeface="Trebuchet MS"/>
              </a:rPr>
              <a:t>DROP column  </a:t>
            </a:r>
            <a:r>
              <a:rPr sz="2200" spc="-40" dirty="0">
                <a:latin typeface="Trebuchet MS"/>
                <a:cs typeface="Trebuchet MS"/>
              </a:rPr>
              <a:t>ALTER TABLE</a:t>
            </a:r>
            <a:r>
              <a:rPr sz="2200" spc="-60" dirty="0">
                <a:latin typeface="Trebuchet MS"/>
                <a:cs typeface="Trebuchet MS"/>
              </a:rPr>
              <a:t> </a:t>
            </a:r>
            <a:r>
              <a:rPr sz="2200" spc="-10" dirty="0">
                <a:latin typeface="Trebuchet MS"/>
                <a:cs typeface="Trebuchet MS"/>
              </a:rPr>
              <a:t>E_EMP</a:t>
            </a:r>
            <a:endParaRPr sz="22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tabLst>
                <a:tab pos="3042285" algn="l"/>
              </a:tabLst>
            </a:pPr>
            <a:r>
              <a:rPr sz="2200" spc="-5" dirty="0">
                <a:solidFill>
                  <a:srgbClr val="FF0000"/>
                </a:solidFill>
                <a:latin typeface="Trebuchet MS"/>
                <a:cs typeface="Trebuchet MS"/>
              </a:rPr>
              <a:t>drop</a:t>
            </a:r>
            <a:r>
              <a:rPr sz="2200" spc="-1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Trebuchet MS"/>
                <a:cs typeface="Trebuchet MS"/>
              </a:rPr>
              <a:t>column</a:t>
            </a:r>
            <a:r>
              <a:rPr sz="2200" spc="1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200" spc="-35" dirty="0">
                <a:latin typeface="Trebuchet MS"/>
                <a:cs typeface="Trebuchet MS"/>
              </a:rPr>
              <a:t>CREATED_BY;	</a:t>
            </a:r>
            <a:r>
              <a:rPr sz="2200" spc="-10" dirty="0">
                <a:latin typeface="Trebuchet MS"/>
                <a:cs typeface="Trebuchet MS"/>
              </a:rPr>
              <a:t>(one </a:t>
            </a:r>
            <a:r>
              <a:rPr sz="2200" spc="-5" dirty="0">
                <a:latin typeface="Trebuchet MS"/>
                <a:cs typeface="Trebuchet MS"/>
              </a:rPr>
              <a:t>column at </a:t>
            </a:r>
            <a:r>
              <a:rPr sz="2200" dirty="0">
                <a:latin typeface="Trebuchet MS"/>
                <a:cs typeface="Trebuchet MS"/>
              </a:rPr>
              <a:t>a </a:t>
            </a:r>
            <a:r>
              <a:rPr sz="2200" spc="-5" dirty="0">
                <a:latin typeface="Trebuchet MS"/>
                <a:cs typeface="Trebuchet MS"/>
              </a:rPr>
              <a:t>time</a:t>
            </a:r>
            <a:r>
              <a:rPr sz="2200" spc="-45" dirty="0">
                <a:latin typeface="Trebuchet MS"/>
                <a:cs typeface="Trebuchet MS"/>
              </a:rPr>
              <a:t> </a:t>
            </a:r>
            <a:r>
              <a:rPr sz="2200" dirty="0">
                <a:latin typeface="Trebuchet MS"/>
                <a:cs typeface="Trebuchet MS"/>
              </a:rPr>
              <a:t>)</a:t>
            </a:r>
          </a:p>
        </p:txBody>
      </p:sp>
      <p:sp>
        <p:nvSpPr>
          <p:cNvPr id="9" name="object 9"/>
          <p:cNvSpPr/>
          <p:nvPr/>
        </p:nvSpPr>
        <p:spPr>
          <a:xfrm>
            <a:off x="7044435" y="4743450"/>
            <a:ext cx="182245" cy="39370"/>
          </a:xfrm>
          <a:custGeom>
            <a:avLst/>
            <a:gdLst/>
            <a:ahLst/>
            <a:cxnLst/>
            <a:rect l="l" t="t" r="r" b="b"/>
            <a:pathLst>
              <a:path w="182245" h="39370">
                <a:moveTo>
                  <a:pt x="22352" y="0"/>
                </a:moveTo>
                <a:lnTo>
                  <a:pt x="13662" y="1539"/>
                </a:lnTo>
                <a:lnTo>
                  <a:pt x="6556" y="5746"/>
                </a:lnTo>
                <a:lnTo>
                  <a:pt x="1760" y="12001"/>
                </a:lnTo>
                <a:lnTo>
                  <a:pt x="0" y="19685"/>
                </a:lnTo>
                <a:lnTo>
                  <a:pt x="1760" y="27368"/>
                </a:lnTo>
                <a:lnTo>
                  <a:pt x="6556" y="33623"/>
                </a:lnTo>
                <a:lnTo>
                  <a:pt x="13662" y="37830"/>
                </a:lnTo>
                <a:lnTo>
                  <a:pt x="22352" y="39369"/>
                </a:lnTo>
                <a:lnTo>
                  <a:pt x="31021" y="37830"/>
                </a:lnTo>
                <a:lnTo>
                  <a:pt x="38084" y="33623"/>
                </a:lnTo>
                <a:lnTo>
                  <a:pt x="42836" y="27368"/>
                </a:lnTo>
                <a:lnTo>
                  <a:pt x="44577" y="19685"/>
                </a:lnTo>
                <a:lnTo>
                  <a:pt x="42836" y="12001"/>
                </a:lnTo>
                <a:lnTo>
                  <a:pt x="38084" y="5746"/>
                </a:lnTo>
                <a:lnTo>
                  <a:pt x="31021" y="1539"/>
                </a:lnTo>
                <a:lnTo>
                  <a:pt x="22352" y="0"/>
                </a:lnTo>
                <a:close/>
              </a:path>
              <a:path w="182245" h="39370">
                <a:moveTo>
                  <a:pt x="159512" y="0"/>
                </a:moveTo>
                <a:lnTo>
                  <a:pt x="150842" y="1539"/>
                </a:lnTo>
                <a:lnTo>
                  <a:pt x="143779" y="5746"/>
                </a:lnTo>
                <a:lnTo>
                  <a:pt x="139027" y="12001"/>
                </a:lnTo>
                <a:lnTo>
                  <a:pt x="137287" y="19685"/>
                </a:lnTo>
                <a:lnTo>
                  <a:pt x="139027" y="27368"/>
                </a:lnTo>
                <a:lnTo>
                  <a:pt x="143779" y="33623"/>
                </a:lnTo>
                <a:lnTo>
                  <a:pt x="150842" y="37830"/>
                </a:lnTo>
                <a:lnTo>
                  <a:pt x="159512" y="39369"/>
                </a:lnTo>
                <a:lnTo>
                  <a:pt x="168201" y="37830"/>
                </a:lnTo>
                <a:lnTo>
                  <a:pt x="175307" y="33623"/>
                </a:lnTo>
                <a:lnTo>
                  <a:pt x="180103" y="27368"/>
                </a:lnTo>
                <a:lnTo>
                  <a:pt x="181864" y="19685"/>
                </a:lnTo>
                <a:lnTo>
                  <a:pt x="180103" y="12001"/>
                </a:lnTo>
                <a:lnTo>
                  <a:pt x="175307" y="5746"/>
                </a:lnTo>
                <a:lnTo>
                  <a:pt x="168201" y="1539"/>
                </a:lnTo>
                <a:lnTo>
                  <a:pt x="159512" y="0"/>
                </a:lnTo>
                <a:close/>
              </a:path>
            </a:pathLst>
          </a:custGeom>
          <a:solidFill>
            <a:srgbClr val="4BA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44435" y="4743450"/>
            <a:ext cx="45085" cy="39370"/>
          </a:xfrm>
          <a:custGeom>
            <a:avLst/>
            <a:gdLst/>
            <a:ahLst/>
            <a:cxnLst/>
            <a:rect l="l" t="t" r="r" b="b"/>
            <a:pathLst>
              <a:path w="45084" h="39370">
                <a:moveTo>
                  <a:pt x="0" y="19685"/>
                </a:moveTo>
                <a:lnTo>
                  <a:pt x="1760" y="12001"/>
                </a:lnTo>
                <a:lnTo>
                  <a:pt x="6556" y="5746"/>
                </a:lnTo>
                <a:lnTo>
                  <a:pt x="13662" y="1539"/>
                </a:lnTo>
                <a:lnTo>
                  <a:pt x="22352" y="0"/>
                </a:lnTo>
                <a:lnTo>
                  <a:pt x="31021" y="1539"/>
                </a:lnTo>
                <a:lnTo>
                  <a:pt x="38084" y="5746"/>
                </a:lnTo>
                <a:lnTo>
                  <a:pt x="42836" y="12001"/>
                </a:lnTo>
                <a:lnTo>
                  <a:pt x="44577" y="19685"/>
                </a:lnTo>
                <a:lnTo>
                  <a:pt x="42836" y="27368"/>
                </a:lnTo>
                <a:lnTo>
                  <a:pt x="38084" y="33623"/>
                </a:lnTo>
                <a:lnTo>
                  <a:pt x="31021" y="37830"/>
                </a:lnTo>
                <a:lnTo>
                  <a:pt x="22352" y="39369"/>
                </a:lnTo>
                <a:lnTo>
                  <a:pt x="13662" y="37830"/>
                </a:lnTo>
                <a:lnTo>
                  <a:pt x="6556" y="33623"/>
                </a:lnTo>
                <a:lnTo>
                  <a:pt x="1760" y="27368"/>
                </a:lnTo>
                <a:lnTo>
                  <a:pt x="0" y="19685"/>
                </a:lnTo>
                <a:close/>
              </a:path>
            </a:pathLst>
          </a:custGeom>
          <a:ln w="19812">
            <a:solidFill>
              <a:srgbClr val="4494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81722" y="4743450"/>
            <a:ext cx="45085" cy="39370"/>
          </a:xfrm>
          <a:custGeom>
            <a:avLst/>
            <a:gdLst/>
            <a:ahLst/>
            <a:cxnLst/>
            <a:rect l="l" t="t" r="r" b="b"/>
            <a:pathLst>
              <a:path w="45084" h="39370">
                <a:moveTo>
                  <a:pt x="0" y="19685"/>
                </a:moveTo>
                <a:lnTo>
                  <a:pt x="1740" y="12001"/>
                </a:lnTo>
                <a:lnTo>
                  <a:pt x="6492" y="5746"/>
                </a:lnTo>
                <a:lnTo>
                  <a:pt x="13555" y="1539"/>
                </a:lnTo>
                <a:lnTo>
                  <a:pt x="22225" y="0"/>
                </a:lnTo>
                <a:lnTo>
                  <a:pt x="30914" y="1539"/>
                </a:lnTo>
                <a:lnTo>
                  <a:pt x="38020" y="5746"/>
                </a:lnTo>
                <a:lnTo>
                  <a:pt x="42816" y="12001"/>
                </a:lnTo>
                <a:lnTo>
                  <a:pt x="44576" y="19685"/>
                </a:lnTo>
                <a:lnTo>
                  <a:pt x="42816" y="27368"/>
                </a:lnTo>
                <a:lnTo>
                  <a:pt x="38020" y="33623"/>
                </a:lnTo>
                <a:lnTo>
                  <a:pt x="30914" y="37830"/>
                </a:lnTo>
                <a:lnTo>
                  <a:pt x="22225" y="39369"/>
                </a:lnTo>
                <a:lnTo>
                  <a:pt x="13555" y="37830"/>
                </a:lnTo>
                <a:lnTo>
                  <a:pt x="6492" y="33623"/>
                </a:lnTo>
                <a:lnTo>
                  <a:pt x="1740" y="27368"/>
                </a:lnTo>
                <a:lnTo>
                  <a:pt x="0" y="19685"/>
                </a:lnTo>
                <a:close/>
              </a:path>
            </a:pathLst>
          </a:custGeom>
          <a:ln w="19812">
            <a:solidFill>
              <a:srgbClr val="4494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19290" y="4902072"/>
            <a:ext cx="232410" cy="34290"/>
          </a:xfrm>
          <a:custGeom>
            <a:avLst/>
            <a:gdLst/>
            <a:ahLst/>
            <a:cxnLst/>
            <a:rect l="l" t="t" r="r" b="b"/>
            <a:pathLst>
              <a:path w="232409" h="34289">
                <a:moveTo>
                  <a:pt x="0" y="0"/>
                </a:moveTo>
                <a:lnTo>
                  <a:pt x="46404" y="22494"/>
                </a:lnTo>
                <a:lnTo>
                  <a:pt x="92803" y="33741"/>
                </a:lnTo>
                <a:lnTo>
                  <a:pt x="139189" y="33741"/>
                </a:lnTo>
                <a:lnTo>
                  <a:pt x="185558" y="22494"/>
                </a:lnTo>
                <a:lnTo>
                  <a:pt x="231901" y="0"/>
                </a:lnTo>
              </a:path>
            </a:pathLst>
          </a:custGeom>
          <a:ln w="19812">
            <a:solidFill>
              <a:srgbClr val="4494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21245" y="4630673"/>
            <a:ext cx="428625" cy="378460"/>
          </a:xfrm>
          <a:custGeom>
            <a:avLst/>
            <a:gdLst/>
            <a:ahLst/>
            <a:cxnLst/>
            <a:rect l="l" t="t" r="r" b="b"/>
            <a:pathLst>
              <a:path w="428625" h="378460">
                <a:moveTo>
                  <a:pt x="0" y="188975"/>
                </a:moveTo>
                <a:lnTo>
                  <a:pt x="5656" y="145637"/>
                </a:lnTo>
                <a:lnTo>
                  <a:pt x="21766" y="105858"/>
                </a:lnTo>
                <a:lnTo>
                  <a:pt x="47046" y="70770"/>
                </a:lnTo>
                <a:lnTo>
                  <a:pt x="80207" y="41507"/>
                </a:lnTo>
                <a:lnTo>
                  <a:pt x="119965" y="19203"/>
                </a:lnTo>
                <a:lnTo>
                  <a:pt x="165031" y="4989"/>
                </a:lnTo>
                <a:lnTo>
                  <a:pt x="214122" y="0"/>
                </a:lnTo>
                <a:lnTo>
                  <a:pt x="263212" y="4989"/>
                </a:lnTo>
                <a:lnTo>
                  <a:pt x="308278" y="19203"/>
                </a:lnTo>
                <a:lnTo>
                  <a:pt x="348036" y="41507"/>
                </a:lnTo>
                <a:lnTo>
                  <a:pt x="381197" y="70770"/>
                </a:lnTo>
                <a:lnTo>
                  <a:pt x="406477" y="105858"/>
                </a:lnTo>
                <a:lnTo>
                  <a:pt x="422587" y="145637"/>
                </a:lnTo>
                <a:lnTo>
                  <a:pt x="428244" y="188975"/>
                </a:lnTo>
                <a:lnTo>
                  <a:pt x="422587" y="232314"/>
                </a:lnTo>
                <a:lnTo>
                  <a:pt x="406477" y="272093"/>
                </a:lnTo>
                <a:lnTo>
                  <a:pt x="381197" y="307181"/>
                </a:lnTo>
                <a:lnTo>
                  <a:pt x="348036" y="336444"/>
                </a:lnTo>
                <a:lnTo>
                  <a:pt x="308278" y="358748"/>
                </a:lnTo>
                <a:lnTo>
                  <a:pt x="263212" y="372962"/>
                </a:lnTo>
                <a:lnTo>
                  <a:pt x="214122" y="377951"/>
                </a:lnTo>
                <a:lnTo>
                  <a:pt x="165031" y="372962"/>
                </a:lnTo>
                <a:lnTo>
                  <a:pt x="119965" y="358748"/>
                </a:lnTo>
                <a:lnTo>
                  <a:pt x="80207" y="336444"/>
                </a:lnTo>
                <a:lnTo>
                  <a:pt x="47046" y="307181"/>
                </a:lnTo>
                <a:lnTo>
                  <a:pt x="21766" y="272093"/>
                </a:lnTo>
                <a:lnTo>
                  <a:pt x="5656" y="232314"/>
                </a:lnTo>
                <a:lnTo>
                  <a:pt x="0" y="188975"/>
                </a:lnTo>
                <a:close/>
              </a:path>
            </a:pathLst>
          </a:custGeom>
          <a:ln w="19812">
            <a:solidFill>
              <a:srgbClr val="4494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276081" y="5615178"/>
            <a:ext cx="914400" cy="520065"/>
          </a:xfrm>
          <a:custGeom>
            <a:avLst/>
            <a:gdLst/>
            <a:ahLst/>
            <a:cxnLst/>
            <a:rect l="l" t="t" r="r" b="b"/>
            <a:pathLst>
              <a:path w="914400" h="520064">
                <a:moveTo>
                  <a:pt x="358648" y="0"/>
                </a:moveTo>
                <a:lnTo>
                  <a:pt x="0" y="93586"/>
                </a:lnTo>
                <a:lnTo>
                  <a:pt x="321818" y="201663"/>
                </a:lnTo>
                <a:lnTo>
                  <a:pt x="212598" y="233502"/>
                </a:lnTo>
                <a:lnTo>
                  <a:pt x="517398" y="336524"/>
                </a:lnTo>
                <a:lnTo>
                  <a:pt x="423799" y="358851"/>
                </a:lnTo>
                <a:lnTo>
                  <a:pt x="914400" y="519684"/>
                </a:lnTo>
                <a:lnTo>
                  <a:pt x="625094" y="309816"/>
                </a:lnTo>
                <a:lnTo>
                  <a:pt x="701801" y="288886"/>
                </a:lnTo>
                <a:lnTo>
                  <a:pt x="467741" y="163537"/>
                </a:lnTo>
                <a:lnTo>
                  <a:pt x="544449" y="146278"/>
                </a:lnTo>
                <a:lnTo>
                  <a:pt x="358648" y="0"/>
                </a:lnTo>
                <a:close/>
              </a:path>
            </a:pathLst>
          </a:custGeom>
          <a:solidFill>
            <a:srgbClr val="5FCA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76081" y="5615178"/>
            <a:ext cx="914400" cy="520065"/>
          </a:xfrm>
          <a:custGeom>
            <a:avLst/>
            <a:gdLst/>
            <a:ahLst/>
            <a:cxnLst/>
            <a:rect l="l" t="t" r="r" b="b"/>
            <a:pathLst>
              <a:path w="914400" h="520064">
                <a:moveTo>
                  <a:pt x="358648" y="0"/>
                </a:moveTo>
                <a:lnTo>
                  <a:pt x="544449" y="146278"/>
                </a:lnTo>
                <a:lnTo>
                  <a:pt x="467741" y="163537"/>
                </a:lnTo>
                <a:lnTo>
                  <a:pt x="701801" y="288886"/>
                </a:lnTo>
                <a:lnTo>
                  <a:pt x="625094" y="309816"/>
                </a:lnTo>
                <a:lnTo>
                  <a:pt x="914400" y="519684"/>
                </a:lnTo>
                <a:lnTo>
                  <a:pt x="423799" y="358851"/>
                </a:lnTo>
                <a:lnTo>
                  <a:pt x="517398" y="336524"/>
                </a:lnTo>
                <a:lnTo>
                  <a:pt x="212598" y="233502"/>
                </a:lnTo>
                <a:lnTo>
                  <a:pt x="321818" y="201663"/>
                </a:lnTo>
                <a:lnTo>
                  <a:pt x="0" y="93586"/>
                </a:lnTo>
                <a:lnTo>
                  <a:pt x="358648" y="0"/>
                </a:lnTo>
                <a:close/>
              </a:path>
            </a:pathLst>
          </a:custGeom>
          <a:ln w="19812">
            <a:solidFill>
              <a:srgbClr val="4494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44</a:t>
            </a:fld>
            <a:endParaRPr sz="2400" b="1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3000" y="914400"/>
            <a:ext cx="9906000" cy="480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45</a:t>
            </a:fld>
            <a:endParaRPr sz="2400" b="1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7811" y="1066800"/>
            <a:ext cx="10914589" cy="388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46</a:t>
            </a:fld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29377844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6800" y="914400"/>
            <a:ext cx="9982200" cy="480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47</a:t>
            </a:fld>
            <a:endParaRPr sz="2400" b="1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4400" y="277368"/>
            <a:ext cx="10287000" cy="58948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48</a:t>
            </a:fld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4670999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33500" y="914400"/>
            <a:ext cx="9525000" cy="4648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49</a:t>
            </a:fld>
            <a:endParaRPr sz="24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1000" y="1083564"/>
            <a:ext cx="11506200" cy="37170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5420">
              <a:lnSpc>
                <a:spcPts val="2835"/>
              </a:lnSpc>
            </a:pPr>
            <a:fld id="{81D60167-4931-47E6-BA6A-407CBD079E47}" type="slidenum">
              <a:rPr sz="2400" b="1" dirty="0"/>
              <a:t>5</a:t>
            </a:fld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9125927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6800" y="457200"/>
            <a:ext cx="10058400" cy="56098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50</a:t>
            </a:fld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21023280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24000" y="304800"/>
            <a:ext cx="8763000" cy="594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 w="381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51</a:t>
            </a:fld>
            <a:endParaRPr sz="2400" b="1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3399" y="351866"/>
            <a:ext cx="11036809" cy="57441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52</a:t>
            </a:fld>
            <a:endParaRPr sz="2400" b="1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1884" y="914400"/>
            <a:ext cx="11113009" cy="4724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53</a:t>
            </a:fld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53408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00022" y="731166"/>
            <a:ext cx="8791956" cy="49225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54</a:t>
            </a:fld>
            <a:endParaRPr sz="2400" b="1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1000" y="914400"/>
            <a:ext cx="11353800" cy="4572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55</a:t>
            </a:fld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10606842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00200" y="1066800"/>
            <a:ext cx="9119617" cy="45491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56</a:t>
            </a:fld>
            <a:endParaRPr sz="2400" b="1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4400" y="152400"/>
            <a:ext cx="10363200" cy="6019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57</a:t>
            </a:fld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1788672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00200" y="1219200"/>
            <a:ext cx="9525000" cy="33239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Trebuchet MS"/>
                <a:cs typeface="Trebuchet MS"/>
              </a:rPr>
              <a:t>Oracle Database </a:t>
            </a:r>
            <a:r>
              <a:rPr sz="2400" dirty="0">
                <a:latin typeface="Trebuchet MS"/>
                <a:cs typeface="Trebuchet MS"/>
              </a:rPr>
              <a:t>10g </a:t>
            </a:r>
            <a:r>
              <a:rPr sz="2400" spc="-5" dirty="0">
                <a:latin typeface="Trebuchet MS"/>
                <a:cs typeface="Trebuchet MS"/>
              </a:rPr>
              <a:t>introduces </a:t>
            </a:r>
            <a:r>
              <a:rPr sz="2400" dirty="0">
                <a:latin typeface="Trebuchet MS"/>
                <a:cs typeface="Trebuchet MS"/>
              </a:rPr>
              <a:t>a </a:t>
            </a:r>
            <a:r>
              <a:rPr sz="2400" spc="-5" dirty="0">
                <a:latin typeface="Trebuchet MS"/>
                <a:cs typeface="Trebuchet MS"/>
              </a:rPr>
              <a:t>new feature for dropping</a:t>
            </a:r>
            <a:r>
              <a:rPr sz="2400" spc="-3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tables.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sz="2400" spc="-5" dirty="0">
                <a:latin typeface="Trebuchet MS"/>
                <a:cs typeface="Trebuchet MS"/>
              </a:rPr>
              <a:t>When you drop </a:t>
            </a:r>
            <a:r>
              <a:rPr sz="2400" dirty="0">
                <a:latin typeface="Trebuchet MS"/>
                <a:cs typeface="Trebuchet MS"/>
              </a:rPr>
              <a:t>a </a:t>
            </a:r>
            <a:r>
              <a:rPr sz="2400" spc="-5" dirty="0">
                <a:latin typeface="Trebuchet MS"/>
                <a:cs typeface="Trebuchet MS"/>
              </a:rPr>
              <a:t>table, the database does not immediately release the space  associated with the table. </a:t>
            </a:r>
            <a:r>
              <a:rPr sz="2400" spc="-40" dirty="0">
                <a:latin typeface="Trebuchet MS"/>
                <a:cs typeface="Trebuchet MS"/>
              </a:rPr>
              <a:t>Rather, </a:t>
            </a:r>
            <a:r>
              <a:rPr sz="2400" spc="-5" dirty="0">
                <a:latin typeface="Trebuchet MS"/>
                <a:cs typeface="Trebuchet MS"/>
              </a:rPr>
              <a:t>the database renames the table and </a:t>
            </a:r>
            <a:r>
              <a:rPr sz="2400" dirty="0">
                <a:latin typeface="Trebuchet MS"/>
                <a:cs typeface="Trebuchet MS"/>
              </a:rPr>
              <a:t>places </a:t>
            </a:r>
            <a:r>
              <a:rPr sz="2400" spc="-5" dirty="0">
                <a:latin typeface="Trebuchet MS"/>
                <a:cs typeface="Trebuchet MS"/>
              </a:rPr>
              <a:t>it in </a:t>
            </a:r>
            <a:r>
              <a:rPr sz="2400" dirty="0">
                <a:latin typeface="Trebuchet MS"/>
                <a:cs typeface="Trebuchet MS"/>
              </a:rPr>
              <a:t>a  </a:t>
            </a:r>
            <a:r>
              <a:rPr sz="2400" spc="-5" dirty="0">
                <a:latin typeface="Trebuchet MS"/>
                <a:cs typeface="Trebuchet MS"/>
              </a:rPr>
              <a:t>recycle bin, where it can </a:t>
            </a:r>
            <a:r>
              <a:rPr sz="2400" dirty="0">
                <a:latin typeface="Trebuchet MS"/>
                <a:cs typeface="Trebuchet MS"/>
              </a:rPr>
              <a:t>later be </a:t>
            </a:r>
            <a:r>
              <a:rPr sz="2400" spc="-5" dirty="0">
                <a:latin typeface="Trebuchet MS"/>
                <a:cs typeface="Trebuchet MS"/>
              </a:rPr>
              <a:t>recovered with the FLASHBACK </a:t>
            </a:r>
            <a:r>
              <a:rPr sz="2400" spc="-40" dirty="0">
                <a:latin typeface="Trebuchet MS"/>
                <a:cs typeface="Trebuchet MS"/>
              </a:rPr>
              <a:t>TABLE</a:t>
            </a:r>
            <a:r>
              <a:rPr sz="2400" spc="2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statement</a:t>
            </a:r>
            <a:endParaRPr sz="24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2700" marR="120650">
              <a:lnSpc>
                <a:spcPct val="100000"/>
              </a:lnSpc>
            </a:pPr>
            <a:r>
              <a:rPr sz="2400" spc="-5" dirty="0">
                <a:latin typeface="Trebuchet MS"/>
                <a:cs typeface="Trebuchet MS"/>
              </a:rPr>
              <a:t>If you want to immediately </a:t>
            </a:r>
            <a:r>
              <a:rPr sz="2400" dirty="0">
                <a:latin typeface="Trebuchet MS"/>
                <a:cs typeface="Trebuchet MS"/>
              </a:rPr>
              <a:t>release </a:t>
            </a:r>
            <a:r>
              <a:rPr sz="2400" spc="-5" dirty="0">
                <a:latin typeface="Trebuchet MS"/>
                <a:cs typeface="Trebuchet MS"/>
              </a:rPr>
              <a:t>the space associated with the table at the time  you issue the DROP </a:t>
            </a:r>
            <a:r>
              <a:rPr sz="2400" spc="-40" dirty="0">
                <a:latin typeface="Trebuchet MS"/>
                <a:cs typeface="Trebuchet MS"/>
              </a:rPr>
              <a:t>TABLE </a:t>
            </a:r>
            <a:r>
              <a:rPr sz="2400" spc="-5" dirty="0">
                <a:latin typeface="Trebuchet MS"/>
                <a:cs typeface="Trebuchet MS"/>
              </a:rPr>
              <a:t>statement, then include the PURGE clause as</a:t>
            </a:r>
            <a:r>
              <a:rPr sz="2400" spc="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follows.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58</a:t>
            </a:fld>
            <a:endParaRPr sz="2400" b="1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33500" y="1219200"/>
            <a:ext cx="9525000" cy="36933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45085">
              <a:lnSpc>
                <a:spcPct val="100000"/>
              </a:lnSpc>
            </a:pPr>
            <a:r>
              <a:rPr sz="2400" spc="-5" dirty="0">
                <a:latin typeface="Trebuchet MS"/>
                <a:cs typeface="Trebuchet MS"/>
              </a:rPr>
              <a:t>DROP </a:t>
            </a:r>
            <a:r>
              <a:rPr sz="2400" spc="-40" dirty="0">
                <a:latin typeface="Trebuchet MS"/>
                <a:cs typeface="Trebuchet MS"/>
              </a:rPr>
              <a:t>TABLE </a:t>
            </a:r>
            <a:r>
              <a:rPr sz="2400" spc="-5" dirty="0">
                <a:latin typeface="Trebuchet MS"/>
                <a:cs typeface="Trebuchet MS"/>
              </a:rPr>
              <a:t>employees PURGE; Specify PURGE only if you want to drop the table  and release the space associated with it in </a:t>
            </a:r>
            <a:r>
              <a:rPr sz="2400" dirty="0">
                <a:latin typeface="Trebuchet MS"/>
                <a:cs typeface="Trebuchet MS"/>
              </a:rPr>
              <a:t>a </a:t>
            </a:r>
            <a:r>
              <a:rPr sz="2400" spc="-5" dirty="0">
                <a:latin typeface="Trebuchet MS"/>
                <a:cs typeface="Trebuchet MS"/>
              </a:rPr>
              <a:t>single </a:t>
            </a:r>
            <a:r>
              <a:rPr sz="2400" dirty="0">
                <a:latin typeface="Trebuchet MS"/>
                <a:cs typeface="Trebuchet MS"/>
              </a:rPr>
              <a:t>step. </a:t>
            </a:r>
            <a:r>
              <a:rPr sz="2400" spc="-5" dirty="0">
                <a:latin typeface="Trebuchet MS"/>
                <a:cs typeface="Trebuchet MS"/>
              </a:rPr>
              <a:t>If </a:t>
            </a:r>
            <a:r>
              <a:rPr sz="2400" spc="-10" dirty="0">
                <a:latin typeface="Trebuchet MS"/>
                <a:cs typeface="Trebuchet MS"/>
              </a:rPr>
              <a:t>you </a:t>
            </a:r>
            <a:r>
              <a:rPr sz="2400" spc="-5" dirty="0">
                <a:latin typeface="Trebuchet MS"/>
                <a:cs typeface="Trebuchet MS"/>
              </a:rPr>
              <a:t>specify PURGE, then  the database does not </a:t>
            </a:r>
            <a:r>
              <a:rPr sz="2400" dirty="0">
                <a:latin typeface="Trebuchet MS"/>
                <a:cs typeface="Trebuchet MS"/>
              </a:rPr>
              <a:t>place </a:t>
            </a:r>
            <a:r>
              <a:rPr sz="2400" spc="-5" dirty="0">
                <a:latin typeface="Trebuchet MS"/>
                <a:cs typeface="Trebuchet MS"/>
              </a:rPr>
              <a:t>the table and its dependent objects into the recycle  bin. NOTE: </a:t>
            </a:r>
            <a:r>
              <a:rPr sz="2400" spc="-75" dirty="0">
                <a:latin typeface="Trebuchet MS"/>
                <a:cs typeface="Trebuchet MS"/>
              </a:rPr>
              <a:t>You </a:t>
            </a:r>
            <a:r>
              <a:rPr sz="2400" spc="-5" dirty="0">
                <a:latin typeface="Trebuchet MS"/>
                <a:cs typeface="Trebuchet MS"/>
              </a:rPr>
              <a:t>cannot roll back </a:t>
            </a:r>
            <a:r>
              <a:rPr sz="2400" dirty="0">
                <a:latin typeface="Trebuchet MS"/>
                <a:cs typeface="Trebuchet MS"/>
              </a:rPr>
              <a:t>a </a:t>
            </a:r>
            <a:r>
              <a:rPr sz="2400" spc="-5" dirty="0">
                <a:latin typeface="Trebuchet MS"/>
                <a:cs typeface="Trebuchet MS"/>
              </a:rPr>
              <a:t>DROP </a:t>
            </a:r>
            <a:r>
              <a:rPr sz="2400" spc="-40" dirty="0">
                <a:latin typeface="Trebuchet MS"/>
                <a:cs typeface="Trebuchet MS"/>
              </a:rPr>
              <a:t>TABLE </a:t>
            </a:r>
            <a:r>
              <a:rPr sz="2400" spc="-5" dirty="0">
                <a:latin typeface="Trebuchet MS"/>
                <a:cs typeface="Trebuchet MS"/>
              </a:rPr>
              <a:t>statement </a:t>
            </a:r>
            <a:r>
              <a:rPr sz="2400" dirty="0">
                <a:latin typeface="Trebuchet MS"/>
                <a:cs typeface="Trebuchet MS"/>
              </a:rPr>
              <a:t>with </a:t>
            </a:r>
            <a:r>
              <a:rPr sz="2400" spc="-5" dirty="0">
                <a:latin typeface="Trebuchet MS"/>
                <a:cs typeface="Trebuchet MS"/>
              </a:rPr>
              <a:t>the PURGE clause,  and you cannot recover the table if you drop it with the PURGE clause. </a:t>
            </a:r>
            <a:r>
              <a:rPr sz="2400" dirty="0">
                <a:latin typeface="Trebuchet MS"/>
                <a:cs typeface="Trebuchet MS"/>
              </a:rPr>
              <a:t>This </a:t>
            </a:r>
            <a:r>
              <a:rPr sz="2400" spc="-5" dirty="0">
                <a:latin typeface="Trebuchet MS"/>
                <a:cs typeface="Trebuchet MS"/>
              </a:rPr>
              <a:t>feature  was not available in earlier</a:t>
            </a:r>
            <a:r>
              <a:rPr sz="2400" spc="-4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releases.</a:t>
            </a: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0000"/>
                </a:solidFill>
                <a:latin typeface="Trebuchet MS"/>
                <a:cs typeface="Trebuchet MS"/>
              </a:rPr>
              <a:t>https://docs.oracle.com/cd/B28359_01/server.111/b28286/statements_9012.htm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835"/>
              </a:lnSpc>
            </a:pPr>
            <a:fld id="{81D60167-4931-47E6-BA6A-407CBD079E47}" type="slidenum">
              <a:rPr sz="2400" b="1" dirty="0"/>
              <a:t>59</a:t>
            </a:fld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2462890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91590" y="979011"/>
            <a:ext cx="9608820" cy="4856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5420">
              <a:lnSpc>
                <a:spcPts val="2835"/>
              </a:lnSpc>
            </a:pPr>
            <a:fld id="{81D60167-4931-47E6-BA6A-407CBD079E47}" type="slidenum">
              <a:rPr sz="2400" b="1" dirty="0"/>
              <a:t>6</a:t>
            </a:fld>
            <a:endParaRPr sz="2400" b="1" dirty="0"/>
          </a:p>
        </p:txBody>
      </p:sp>
      <p:sp>
        <p:nvSpPr>
          <p:cNvPr id="16" name="object 16"/>
          <p:cNvSpPr txBox="1">
            <a:spLocks noGrp="1"/>
          </p:cNvSpPr>
          <p:nvPr>
            <p:ph type="title" idx="4294967295"/>
          </p:nvPr>
        </p:nvSpPr>
        <p:spPr>
          <a:xfrm>
            <a:off x="4920220" y="44271"/>
            <a:ext cx="1984375" cy="5095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solidFill>
                  <a:schemeClr val="tx1"/>
                </a:solidFill>
              </a:rPr>
              <a:t>Data</a:t>
            </a:r>
            <a:r>
              <a:rPr sz="3200" spc="-135" dirty="0">
                <a:solidFill>
                  <a:schemeClr val="tx1"/>
                </a:solidFill>
              </a:rPr>
              <a:t> </a:t>
            </a:r>
            <a:r>
              <a:rPr sz="3200" spc="-75" dirty="0">
                <a:solidFill>
                  <a:schemeClr val="tx1"/>
                </a:solidFill>
              </a:rPr>
              <a:t>Types</a:t>
            </a:r>
            <a:endParaRPr sz="3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752600" y="2321004"/>
            <a:ext cx="5872163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200" dirty="0"/>
              <a:t>Thank</a:t>
            </a:r>
            <a:r>
              <a:rPr sz="7200" spc="-270" dirty="0"/>
              <a:t> </a:t>
            </a:r>
            <a:r>
              <a:rPr sz="7200" spc="-340" dirty="0"/>
              <a:t>You</a:t>
            </a:r>
            <a:endParaRPr sz="7200" dirty="0">
              <a:latin typeface="Wingdings 3"/>
              <a:cs typeface="Wingdings 3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6310" y="6153911"/>
            <a:ext cx="159448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spc="-5" dirty="0">
                <a:solidFill>
                  <a:srgbClr val="888888"/>
                </a:solidFill>
                <a:latin typeface="Trebuchet MS"/>
                <a:cs typeface="Trebuchet MS"/>
              </a:rPr>
              <a:t>Prepared By :Khaled</a:t>
            </a:r>
            <a:r>
              <a:rPr sz="900" spc="-25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sz="900" spc="-5" dirty="0">
                <a:solidFill>
                  <a:srgbClr val="888888"/>
                </a:solidFill>
                <a:latin typeface="Trebuchet MS"/>
                <a:cs typeface="Trebuchet MS"/>
              </a:rPr>
              <a:t>AlKhudari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51797" y="6153911"/>
            <a:ext cx="14478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spc="-5" dirty="0">
                <a:solidFill>
                  <a:srgbClr val="5FCAEE"/>
                </a:solidFill>
                <a:latin typeface="Trebuchet MS"/>
                <a:cs typeface="Trebuchet MS"/>
              </a:rPr>
              <a:t>37</a:t>
            </a:r>
            <a:endParaRPr sz="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5420">
              <a:lnSpc>
                <a:spcPts val="2835"/>
              </a:lnSpc>
            </a:pPr>
            <a:fld id="{81D60167-4931-47E6-BA6A-407CBD079E47}" type="slidenum">
              <a:rPr sz="2400" b="1" dirty="0"/>
              <a:t>7</a:t>
            </a:fld>
            <a:endParaRPr sz="2400" b="1" dirty="0"/>
          </a:p>
        </p:txBody>
      </p:sp>
      <p:sp>
        <p:nvSpPr>
          <p:cNvPr id="16" name="object 16"/>
          <p:cNvSpPr/>
          <p:nvPr/>
        </p:nvSpPr>
        <p:spPr>
          <a:xfrm>
            <a:off x="1562862" y="396875"/>
            <a:ext cx="9066276" cy="5715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5420">
              <a:lnSpc>
                <a:spcPts val="2835"/>
              </a:lnSpc>
            </a:pPr>
            <a:fld id="{81D60167-4931-47E6-BA6A-407CBD079E47}" type="slidenum">
              <a:rPr sz="2400" b="1" dirty="0"/>
              <a:t>8</a:t>
            </a:fld>
            <a:endParaRPr sz="2400" b="1" dirty="0"/>
          </a:p>
        </p:txBody>
      </p:sp>
      <p:sp>
        <p:nvSpPr>
          <p:cNvPr id="17" name="object 17"/>
          <p:cNvSpPr/>
          <p:nvPr/>
        </p:nvSpPr>
        <p:spPr>
          <a:xfrm>
            <a:off x="971550" y="1143000"/>
            <a:ext cx="10248900" cy="3733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26224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48044"/>
            <a:ext cx="12192000" cy="410209"/>
          </a:xfrm>
          <a:custGeom>
            <a:avLst/>
            <a:gdLst/>
            <a:ahLst/>
            <a:cxnLst/>
            <a:rect l="l" t="t" r="r" b="b"/>
            <a:pathLst>
              <a:path w="12192000" h="410209">
                <a:moveTo>
                  <a:pt x="0" y="409955"/>
                </a:moveTo>
                <a:lnTo>
                  <a:pt x="12192000" y="409955"/>
                </a:lnTo>
                <a:lnTo>
                  <a:pt x="12192000" y="0"/>
                </a:lnTo>
                <a:lnTo>
                  <a:pt x="0" y="0"/>
                </a:lnTo>
                <a:lnTo>
                  <a:pt x="0" y="4099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791" y="582168"/>
            <a:ext cx="120395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95400" y="990600"/>
            <a:ext cx="9601200" cy="4648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11460400" y="6453000"/>
            <a:ext cx="7316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5420">
              <a:lnSpc>
                <a:spcPts val="2835"/>
              </a:lnSpc>
            </a:pPr>
            <a:fld id="{81D60167-4931-47E6-BA6A-407CBD079E47}" type="slidenum">
              <a:rPr sz="2400" b="1" dirty="0"/>
              <a:t>9</a:t>
            </a:fld>
            <a:endParaRPr sz="24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eyton template">
  <a:themeElements>
    <a:clrScheme name="Custom 347">
      <a:dk1>
        <a:srgbClr val="434343"/>
      </a:dk1>
      <a:lt1>
        <a:srgbClr val="FFFFFF"/>
      </a:lt1>
      <a:dk2>
        <a:srgbClr val="7B8486"/>
      </a:dk2>
      <a:lt2>
        <a:srgbClr val="E3E9EB"/>
      </a:lt2>
      <a:accent1>
        <a:srgbClr val="2A95B7"/>
      </a:accent1>
      <a:accent2>
        <a:srgbClr val="80D5CC"/>
      </a:accent2>
      <a:accent3>
        <a:srgbClr val="E9CB74"/>
      </a:accent3>
      <a:accent4>
        <a:srgbClr val="D19E9E"/>
      </a:accent4>
      <a:accent5>
        <a:srgbClr val="E47474"/>
      </a:accent5>
      <a:accent6>
        <a:srgbClr val="9DAFB4"/>
      </a:accent6>
      <a:hlink>
        <a:srgbClr val="43434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_Seyton · SlidesCarnival</Template>
  <TotalTime>68</TotalTime>
  <Words>401</Words>
  <Application>Microsoft Office PowerPoint</Application>
  <PresentationFormat>Widescreen</PresentationFormat>
  <Paragraphs>84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Arial</vt:lpstr>
      <vt:lpstr>Arial Narrow</vt:lpstr>
      <vt:lpstr>Patrick Hand SC</vt:lpstr>
      <vt:lpstr>Sniglet</vt:lpstr>
      <vt:lpstr>Times New Roman</vt:lpstr>
      <vt:lpstr>Trebuchet MS</vt:lpstr>
      <vt:lpstr>Wingdings 3</vt:lpstr>
      <vt:lpstr>Seyton template</vt:lpstr>
      <vt:lpstr>PowerPoint Presentation</vt:lpstr>
      <vt:lpstr>Some Database Objects</vt:lpstr>
      <vt:lpstr>PowerPoint Presentation</vt:lpstr>
      <vt:lpstr>PowerPoint Presentation</vt:lpstr>
      <vt:lpstr>PowerPoint Presentation</vt:lpstr>
      <vt:lpstr>Data Types</vt:lpstr>
      <vt:lpstr>PowerPoint Presentation</vt:lpstr>
      <vt:lpstr>PowerPoint Presentation</vt:lpstr>
      <vt:lpstr>PowerPoint Presentation</vt:lpstr>
      <vt:lpstr>PowerPoint Presentation</vt:lpstr>
      <vt:lpstr>What is the Schema?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Including Constraints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Khaled.Alkudari</dc:creator>
  <cp:lastModifiedBy>mahmoud.taha17@feng.bu.edu.eg</cp:lastModifiedBy>
  <cp:revision>12</cp:revision>
  <dcterms:created xsi:type="dcterms:W3CDTF">2022-02-08T04:52:21Z</dcterms:created>
  <dcterms:modified xsi:type="dcterms:W3CDTF">2022-02-08T04:03:59Z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2017-07-16T00:00:00Z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2022-02-08T00:00:00Z</vt:filetime>
  </property>
</Properties>
</file>